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الجيوسياسة التطبيقية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645920"/>
            <a:ext cx="112471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التقارب الأخروي</a:t>
            </a:r>
          </a:p>
          <a:p>
            <a:pPr algn="ctr" rtl="1">
              <a:spcBef>
                <a:spcPts val="1200"/>
              </a:spcBef>
            </a:pPr>
            <a:r>
              <a:rPr sz="2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تتلاقى نهايات العالم عند نقطة واحدة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023360"/>
            <a:ext cx="94183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إطار نظري لفهم لماذا الحروب الكبرى أحياناً لا تُفسَّر بالسياسة والموارد
بل برؤى دينية تعمل منذ قرون نحو نفس الهدف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١٢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خريطة الأخرويات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الرؤى الكبرى لنهاية العالم — من الزرادشتية إلى الأرثوذكسية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سبع أخرويات كبرى تتقاطع في هذا الصراع
لكل منها سيناريو خاص ونقاط تلتقي فيها مع الأخرى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خريطة الأخرويات (١/٢)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6DC5E8C-FA5D-3995-22E5-6A071EEBA65B}"/>
              </a:ext>
            </a:extLst>
          </p:cNvPr>
          <p:cNvGrpSpPr/>
          <p:nvPr/>
        </p:nvGrpSpPr>
        <p:grpSpPr>
          <a:xfrm flipH="1">
            <a:off x="411480" y="914400"/>
            <a:ext cx="11658600" cy="5486400"/>
            <a:chOff x="411480" y="914400"/>
            <a:chExt cx="11658600" cy="5486400"/>
          </a:xfrm>
        </p:grpSpPr>
        <p:sp>
          <p:nvSpPr>
            <p:cNvPr id="4" name="Rounded Rectangle 3"/>
            <p:cNvSpPr/>
            <p:nvPr/>
          </p:nvSpPr>
          <p:spPr>
            <a:xfrm>
              <a:off x="411480" y="914400"/>
              <a:ext cx="2743200" cy="5486400"/>
            </a:xfrm>
            <a:prstGeom prst="roundRect">
              <a:avLst/>
            </a:prstGeom>
            <a:solidFill>
              <a:srgbClr val="FFF3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685800" y="1051560"/>
              <a:ext cx="2194560" cy="320040"/>
            </a:xfrm>
            <a:prstGeom prst="roundRect">
              <a:avLst/>
            </a:prstGeom>
            <a:solidFill>
              <a:srgbClr val="E651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الجذر التاريخي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8640" y="1508760"/>
              <a:ext cx="246888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500" b="1">
                  <a:solidFill>
                    <a:srgbClr val="E651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الزرادشتية — النور ضد الظلام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8640" y="2286000"/>
              <a:ext cx="24688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الكون ساحة معركة بين الحقيقة والكذب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8640" y="338328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في نهاية الأيام: معركة فاصلة وحكم إلهي يُرسي الفردوس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48640" y="4754880"/>
              <a:ext cx="2468880" cy="1371600"/>
            </a:xfrm>
            <a:prstGeom prst="roundRect">
              <a:avLst/>
            </a:prstGeom>
            <a:solidFill>
              <a:srgbClr val="E651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0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الإيرانيون يرفضون أخذ المبادرة — بطولتهم أن يكونوا جانب النور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383280" y="914400"/>
              <a:ext cx="2743200" cy="5486400"/>
            </a:xfrm>
            <a:prstGeom prst="roundRect">
              <a:avLst/>
            </a:prstGeom>
            <a:solidFill>
              <a:srgbClr val="E3F2F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657600" y="1051560"/>
              <a:ext cx="2194560" cy="320040"/>
            </a:xfrm>
            <a:prstGeom prst="roundRect">
              <a:avLst/>
            </a:prstGeom>
            <a:solidFill>
              <a:srgbClr val="0D47A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التيار الرئيسي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20440" y="1508760"/>
              <a:ext cx="246888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500" b="1">
                  <a:solidFill>
                    <a:srgbClr val="0D47A1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اليهودية السائدة — الفداء والانتظار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20440" y="228600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الشتات عقوبة تستوجب الفداء بالتواضع والتقوى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20440" y="338328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حين يكتمل الفداء يُرسل الله مسيحه لبناء الهيكل الثالث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520440" y="4754880"/>
              <a:ext cx="2468880" cy="1371600"/>
            </a:xfrm>
            <a:prstGeom prst="roundRect">
              <a:avLst/>
            </a:prstGeom>
            <a:solidFill>
              <a:srgbClr val="0D47A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0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التسريع هرطقة وتحدٍّ لإرادة الله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355080" y="914400"/>
              <a:ext cx="2743200" cy="5486400"/>
            </a:xfrm>
            <a:prstGeom prst="roundRect">
              <a:avLst/>
            </a:prstGeom>
            <a:solidFill>
              <a:srgbClr val="F3E5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629400" y="1051560"/>
              <a:ext cx="2194560" cy="320040"/>
            </a:xfrm>
            <a:prstGeom prst="roundRect">
              <a:avLst/>
            </a:prstGeom>
            <a:solidFill>
              <a:srgbClr val="4A148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التيار التسريعي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492240" y="1508760"/>
              <a:ext cx="246888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500" b="1">
                  <a:solidFill>
                    <a:srgbClr val="4A148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اليهودية الصهيونية المتطرفة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92240" y="2286000"/>
              <a:ext cx="24688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لا ننتظر الله — نحن نُهيّئ الشروط ليأتي المسيح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492240" y="338328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١٩١٧ بلفور، ١٩٤٨ التأسيس، ١٩٦٧ التوسع، ثم: الهيكل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492240" y="4754880"/>
              <a:ext cx="2468880" cy="1371600"/>
            </a:xfrm>
            <a:prstGeom prst="roundRect">
              <a:avLst/>
            </a:prstGeom>
            <a:solidFill>
              <a:srgbClr val="4A148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0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في نظر السائدة: ضلال — لكنهم يعملون بأقصى جهد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326880" y="914400"/>
              <a:ext cx="2743200" cy="548640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9601200" y="1051560"/>
              <a:ext cx="2194560" cy="320040"/>
            </a:xfrm>
            <a:prstGeom prst="roundRect">
              <a:avLst/>
            </a:prstGeom>
            <a:solidFill>
              <a:srgbClr val="B71C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البروتستانتية المتطرفة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64040" y="1508760"/>
              <a:ext cx="246888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500" b="1">
                  <a:solidFill>
                    <a:srgbClr val="B71C1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الصهيونية المسيحية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64040" y="228600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المسيح اليهودي هو الدجّال — يقود حكومة عالمية من القدس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64040" y="338328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عند أحلك لحظة يعود يسوع — ثم الاختطاف الجماعي للمسيحيين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9464040" y="4754880"/>
              <a:ext cx="2468880" cy="1371600"/>
            </a:xfrm>
            <a:prstGeom prst="roundRect">
              <a:avLst/>
            </a:prstGeom>
            <a:solidFill>
              <a:srgbClr val="B71C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0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حلفاء الصهيونية التسريعية الآن — خصومهم لاحقاً</a:t>
              </a:r>
            </a:p>
          </p:txBody>
        </p:sp>
      </p:grpSp>
      <p:sp>
        <p:nvSpPr>
          <p:cNvPr id="28" name="Rectangle 2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خريطة الأخرويات (٢/٢)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1A04A6A-84C7-B50C-E328-727468F7DB39}"/>
              </a:ext>
            </a:extLst>
          </p:cNvPr>
          <p:cNvGrpSpPr/>
          <p:nvPr/>
        </p:nvGrpSpPr>
        <p:grpSpPr>
          <a:xfrm flipH="1">
            <a:off x="411480" y="914400"/>
            <a:ext cx="11658600" cy="5486400"/>
            <a:chOff x="411480" y="914400"/>
            <a:chExt cx="11658600" cy="5486400"/>
          </a:xfrm>
        </p:grpSpPr>
        <p:sp>
          <p:nvSpPr>
            <p:cNvPr id="4" name="Rounded Rectangle 3"/>
            <p:cNvSpPr/>
            <p:nvPr/>
          </p:nvSpPr>
          <p:spPr>
            <a:xfrm>
              <a:off x="411480" y="914400"/>
              <a:ext cx="2743200" cy="5486400"/>
            </a:xfrm>
            <a:prstGeom prst="roundRect">
              <a:avLst/>
            </a:prstGeom>
            <a:solidFill>
              <a:srgbClr val="E8F5E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685800" y="1051560"/>
              <a:ext cx="2194560" cy="320040"/>
            </a:xfrm>
            <a:prstGeom prst="roundRect">
              <a:avLst/>
            </a:prstGeom>
            <a:solidFill>
              <a:srgbClr val="1B5E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الإسلام السني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8640" y="1508760"/>
              <a:ext cx="246888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500" b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الأخروية الإسلامية السنية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8640" y="228600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ظهور الدجّال: نظام عالمي استبدادي يُضلّل الإنسانية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8640" y="338328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عودة عيسى نبياً لا إلهاً لقيادة المؤمنين وقتل الدجّال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48640" y="4754880"/>
              <a:ext cx="2468880" cy="1371600"/>
            </a:xfrm>
            <a:prstGeom prst="roundRect">
              <a:avLst/>
            </a:prstGeom>
            <a:solidFill>
              <a:srgbClr val="1B5E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0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الدجّال والهيكل والقدس محاور مشتركة مع باقي الأخرويات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383280" y="914400"/>
              <a:ext cx="2743200" cy="5486400"/>
            </a:xfrm>
            <a:prstGeom prst="roundRect">
              <a:avLst/>
            </a:prstGeom>
            <a:solidFill>
              <a:srgbClr val="E0F2F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657600" y="1051560"/>
              <a:ext cx="2194560" cy="320040"/>
            </a:xfrm>
            <a:prstGeom prst="roundRect">
              <a:avLst/>
            </a:prstGeom>
            <a:solidFill>
              <a:srgbClr val="00695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الإسلام الشيعي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20440" y="1508760"/>
              <a:ext cx="246888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500" b="1">
                  <a:solidFill>
                    <a:srgbClr val="00695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الأخروية الشيعية — المهدي المنتظر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20440" y="228600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الإمام الثاني عشر في غيبة كبرى — سيظهر في آخر الزمان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20440" y="338328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يقود المؤمنين في المعركة الكونية ضد الدجّال ومنظومته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520440" y="4754880"/>
              <a:ext cx="2468880" cy="1371600"/>
            </a:xfrm>
            <a:prstGeom prst="roundRect">
              <a:avLst/>
            </a:prstGeom>
            <a:solidFill>
              <a:srgbClr val="00695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0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مقتل المرشد الأعلى لا يُضعف الأخروية — بل يُقرّبها من لحظة الظهور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355080" y="914400"/>
              <a:ext cx="2743200" cy="5486400"/>
            </a:xfrm>
            <a:prstGeom prst="roundRect">
              <a:avLst/>
            </a:prstGeom>
            <a:solidFill>
              <a:srgbClr val="FFF8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629400" y="1051560"/>
              <a:ext cx="2194560" cy="320040"/>
            </a:xfrm>
            <a:prstGeom prst="roundRect">
              <a:avLst/>
            </a:prstGeom>
            <a:solidFill>
              <a:srgbClr val="BF8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الكاثوليكية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492240" y="1508760"/>
              <a:ext cx="246888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500" b="1">
                  <a:solidFill>
                    <a:srgbClr val="BF8F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مدينة الله — نهاية الإمبراطورية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92240" y="2286000"/>
              <a:ext cx="24688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روما المادية زائلة — القدس الروحية باقية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492240" y="338328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البروتستانتية والإمبراطورية الأنجلو-أمريكية ستزولان كما زالت روما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492240" y="4754880"/>
              <a:ext cx="2468880" cy="1371600"/>
            </a:xfrm>
            <a:prstGeom prst="roundRect">
              <a:avLst/>
            </a:prstGeom>
            <a:solidFill>
              <a:srgbClr val="BF8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0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سقوط أمريكا ليس كارثة للكاثوليكية بل جزء من مشيئة إلهية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326880" y="914400"/>
              <a:ext cx="2743200" cy="5486400"/>
            </a:xfrm>
            <a:prstGeom prst="roundRect">
              <a:avLst/>
            </a:prstGeom>
            <a:solidFill>
              <a:srgbClr val="FCE4E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9601200" y="1051560"/>
              <a:ext cx="2194560" cy="320040"/>
            </a:xfrm>
            <a:prstGeom prst="roundRect">
              <a:avLst/>
            </a:prstGeom>
            <a:solidFill>
              <a:srgbClr val="880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الأرثوذكسية الروسية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64040" y="1508760"/>
              <a:ext cx="246888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500" b="1">
                  <a:solidFill>
                    <a:srgbClr val="880E4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نبوءة روما الثالثة — موسكو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64040" y="228600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روما الأولى: روما. الثانية: القسطنطينية. الثالثة: موسكو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64040" y="3383280"/>
              <a:ext cx="24688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لن تكون رابعة — حين تتحوّل موسكو للثالثة ينتهي التاريخ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9464040" y="4754880"/>
              <a:ext cx="2468880" cy="1371600"/>
            </a:xfrm>
            <a:prstGeom prst="roundRect">
              <a:avLst/>
            </a:prstGeom>
            <a:solidFill>
              <a:srgbClr val="880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100" b="0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حرب أوكرانيا: سعي لتحقيق النبوءة وتدمير أوروبا والناتو</a:t>
              </a:r>
            </a:p>
          </p:txBody>
        </p:sp>
      </p:grpSp>
      <p:sp>
        <p:nvSpPr>
          <p:cNvPr id="28" name="Rectangle 2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القلب التحليلي للدرس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نقاط التقارب الست — أين تتفق جميع الأخرويات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عند هذه النقاط تتحوّل الأحداث من محتملة إلى شبه محتومة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نقاط التقارب الست (١/٢)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18D7652-B888-A8EE-A4C6-6C5692A352A2}"/>
              </a:ext>
            </a:extLst>
          </p:cNvPr>
          <p:cNvGrpSpPr/>
          <p:nvPr/>
        </p:nvGrpSpPr>
        <p:grpSpPr>
          <a:xfrm flipH="1">
            <a:off x="274320" y="914400"/>
            <a:ext cx="11521440" cy="5120640"/>
            <a:chOff x="274320" y="914400"/>
            <a:chExt cx="11521440" cy="5120640"/>
          </a:xfrm>
        </p:grpSpPr>
        <p:sp>
          <p:nvSpPr>
            <p:cNvPr id="4" name="Rounded Rectangle 3"/>
            <p:cNvSpPr/>
            <p:nvPr/>
          </p:nvSpPr>
          <p:spPr>
            <a:xfrm>
              <a:off x="274320" y="914400"/>
              <a:ext cx="2834640" cy="457200"/>
            </a:xfrm>
            <a:prstGeom prst="roundRect">
              <a:avLst/>
            </a:prstGeom>
            <a:solidFill>
              <a:srgbClr val="2C3E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نقطة التقارب</a:t>
              </a: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291840" y="914400"/>
              <a:ext cx="2651760" cy="457200"/>
            </a:xfrm>
            <a:prstGeom prst="roundRect">
              <a:avLst/>
            </a:prstGeom>
            <a:solidFill>
              <a:srgbClr val="4A148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اليهودية التسريعية / الصهيونية المسيحية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6126480" y="914400"/>
              <a:ext cx="2743200" cy="457200"/>
            </a:xfrm>
            <a:prstGeom prst="roundRect">
              <a:avLst/>
            </a:prstGeom>
            <a:solidFill>
              <a:srgbClr val="1B5E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الإسلام الشيعي / السني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052560" y="914400"/>
              <a:ext cx="2743200" cy="457200"/>
            </a:xfrm>
            <a:prstGeom prst="roundRect">
              <a:avLst/>
            </a:prstGeom>
            <a:solidFill>
              <a:srgbClr val="880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الأرثوذكسية / الكاثوليكية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74320" y="1554480"/>
              <a:ext cx="283464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4786" y="1948113"/>
              <a:ext cx="21737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إسرائيل</a:t>
              </a:r>
              <a:r>
                <a:rPr sz="1600" b="1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الكبرى</a:t>
              </a:r>
              <a:r>
                <a:rPr sz="1600" b="1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وحكومة</a:t>
              </a:r>
              <a:r>
                <a:rPr sz="1600" b="1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عالمية</a:t>
              </a:r>
              <a:r>
                <a:rPr sz="1600" b="1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من </a:t>
              </a:r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القدس</a:t>
              </a:r>
              <a:endParaRPr sz="1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291840" y="1554480"/>
              <a:ext cx="265176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05821" y="1948113"/>
              <a:ext cx="202379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شرط لازم لمجيء المسيح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126480" y="1554480"/>
              <a:ext cx="274320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448703" y="1948113"/>
              <a:ext cx="20987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يُحقّق نبوءة الدجّال — لا يعارضونها بل يتوقعونها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9052560" y="1554480"/>
              <a:ext cx="274320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374783" y="1948113"/>
              <a:ext cx="20987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لا اعتراض — سقوط "روما" الأنجلو-أمريكية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4320" y="3108960"/>
              <a:ext cx="2834640" cy="1371600"/>
            </a:xfrm>
            <a:prstGeom prst="roundRect">
              <a:avLst/>
            </a:prstGeom>
            <a:solidFill>
              <a:srgbClr val="F8F5ED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4786" y="3502593"/>
              <a:ext cx="21737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600" b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تدمير المسجد الأقصى وبناء الهيكل الثالث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291840" y="3108960"/>
              <a:ext cx="2651760" cy="1371600"/>
            </a:xfrm>
            <a:prstGeom prst="roundRect">
              <a:avLst/>
            </a:prstGeom>
            <a:solidFill>
              <a:srgbClr val="F8F5ED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05821" y="3502593"/>
              <a:ext cx="202379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شرط حرفي ومباشر في سيناريوهاتهم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126480" y="3108960"/>
              <a:ext cx="2743200" cy="1371600"/>
            </a:xfrm>
            <a:prstGeom prst="roundRect">
              <a:avLst/>
            </a:prstGeom>
            <a:solidFill>
              <a:srgbClr val="F8F5ED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48703" y="3502593"/>
              <a:ext cx="20987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مأساة تُعجّل ظهور المهدي / عودة عيسى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052560" y="3108960"/>
              <a:ext cx="2743200" cy="1371600"/>
            </a:xfrm>
            <a:prstGeom prst="roundRect">
              <a:avLst/>
            </a:prstGeom>
            <a:solidFill>
              <a:srgbClr val="F8F5ED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374783" y="3502593"/>
              <a:ext cx="20987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لا موقف محوري — الحدث ليس عائقاً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74320" y="4663440"/>
              <a:ext cx="283464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4786" y="5057073"/>
              <a:ext cx="21737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600" b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صعود معاداة السامية وتجمّع الشتات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3291840" y="4663440"/>
              <a:ext cx="265176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605821" y="5057073"/>
              <a:ext cx="202379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ضروري لجمع اليهود كافة قبل المعركة الأخيرة</a:t>
              </a: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6126480" y="4663440"/>
              <a:ext cx="274320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448703" y="5057073"/>
              <a:ext cx="209875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لا تعارض في سيناريوهاتهم</a:t>
              </a: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9052560" y="4663440"/>
              <a:ext cx="274320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374783" y="5057073"/>
              <a:ext cx="209875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ليس في تعارض مع أخرويتَيهما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نقاط التقارب الست (٢/٢)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68C40C-509D-A10A-8CFA-D61B27DB9CB6}"/>
              </a:ext>
            </a:extLst>
          </p:cNvPr>
          <p:cNvGrpSpPr/>
          <p:nvPr/>
        </p:nvGrpSpPr>
        <p:grpSpPr>
          <a:xfrm flipH="1">
            <a:off x="274320" y="914400"/>
            <a:ext cx="11521440" cy="5120640"/>
            <a:chOff x="274320" y="914400"/>
            <a:chExt cx="11521440" cy="5120640"/>
          </a:xfrm>
        </p:grpSpPr>
        <p:sp>
          <p:nvSpPr>
            <p:cNvPr id="4" name="Rounded Rectangle 3"/>
            <p:cNvSpPr/>
            <p:nvPr/>
          </p:nvSpPr>
          <p:spPr>
            <a:xfrm>
              <a:off x="274320" y="914400"/>
              <a:ext cx="2834640" cy="457200"/>
            </a:xfrm>
            <a:prstGeom prst="roundRect">
              <a:avLst/>
            </a:prstGeom>
            <a:solidFill>
              <a:srgbClr val="2C3E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نقطة التقارب</a:t>
              </a: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291840" y="914400"/>
              <a:ext cx="2651760" cy="457200"/>
            </a:xfrm>
            <a:prstGeom prst="roundRect">
              <a:avLst/>
            </a:prstGeom>
            <a:solidFill>
              <a:srgbClr val="4A148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اليهودية التسريعية / الصهيونية المسيحية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6126480" y="914400"/>
              <a:ext cx="2743200" cy="457200"/>
            </a:xfrm>
            <a:prstGeom prst="roundRect">
              <a:avLst/>
            </a:prstGeom>
            <a:solidFill>
              <a:srgbClr val="1B5E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الإسلام الشيعي / السني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052560" y="914400"/>
              <a:ext cx="2743200" cy="457200"/>
            </a:xfrm>
            <a:prstGeom prst="roundRect">
              <a:avLst/>
            </a:prstGeom>
            <a:solidFill>
              <a:srgbClr val="880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الأرثوذكسية / الكاثوليكية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74320" y="1554480"/>
              <a:ext cx="283464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7029" y="1856232"/>
              <a:ext cx="216922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حرب</a:t>
              </a:r>
              <a:r>
                <a:rPr sz="1600" b="1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يأجوج</a:t>
              </a:r>
              <a:r>
                <a:rPr sz="1600" b="1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ومأجوج</a:t>
              </a:r>
              <a:r>
                <a:rPr sz="1600" b="1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— </a:t>
              </a:r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المعركة</a:t>
              </a:r>
              <a:r>
                <a:rPr sz="1600" b="1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الكونية</a:t>
              </a:r>
              <a:r>
                <a:rPr sz="1600" b="1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الأخيرة</a:t>
              </a:r>
              <a:endParaRPr sz="1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291840" y="1554480"/>
              <a:ext cx="265176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07910" y="1856232"/>
              <a:ext cx="20196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فارس وروسيا يزحفان على إسرائيل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126480" y="1554480"/>
              <a:ext cx="274320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450869" y="1856232"/>
              <a:ext cx="20944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المعركة ضد الدجّال يقودها المهدي أو عيسى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9052560" y="1554480"/>
              <a:ext cx="274320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376949" y="1856232"/>
              <a:ext cx="20944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روسيا تُفسّر دورها كمحارب في هذه المعركة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4320" y="3108960"/>
              <a:ext cx="2834640" cy="1371600"/>
            </a:xfrm>
            <a:prstGeom prst="roundRect">
              <a:avLst/>
            </a:prstGeom>
            <a:solidFill>
              <a:srgbClr val="F8F5ED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7029" y="3410712"/>
              <a:ext cx="216922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600" b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غياب أمريكا والصين عن المشهد الأخروي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291840" y="3108960"/>
              <a:ext cx="2651760" cy="1371600"/>
            </a:xfrm>
            <a:prstGeom prst="roundRect">
              <a:avLst/>
            </a:prstGeom>
            <a:solidFill>
              <a:srgbClr val="F8F5ED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07910" y="3410712"/>
              <a:ext cx="20196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الهيمنة الأنجلو-أمريكية تزول ليحلّ النظام الجديد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126480" y="3108960"/>
              <a:ext cx="2743200" cy="1371600"/>
            </a:xfrm>
            <a:prstGeom prst="roundRect">
              <a:avLst/>
            </a:prstGeom>
            <a:solidFill>
              <a:srgbClr val="F8F5ED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50869" y="3410712"/>
              <a:ext cx="20944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لا دور أمريكي في سيناريوهات الغلبة الإسلامية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052560" y="3108960"/>
              <a:ext cx="2743200" cy="1371600"/>
            </a:xfrm>
            <a:prstGeom prst="roundRect">
              <a:avLst/>
            </a:prstGeom>
            <a:solidFill>
              <a:srgbClr val="F8F5ED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376949" y="3410712"/>
              <a:ext cx="20944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أمريكا "روما الزائلة" — الصين خارج المشهد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74320" y="4663440"/>
              <a:ext cx="283464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7029" y="4965192"/>
              <a:ext cx="216922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600" b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انهيار أوروبا والناتو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3291840" y="4663440"/>
              <a:ext cx="265176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607910" y="4965192"/>
              <a:ext cx="20196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لا تعارض — يُعزّز سيناريو التفرّد بالقدس</a:t>
              </a: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6126480" y="4663440"/>
              <a:ext cx="274320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450869" y="4965192"/>
              <a:ext cx="209442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يُضعف منظومة الدعم للأعداء</a:t>
              </a: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9052560" y="4663440"/>
              <a:ext cx="2743200" cy="137160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C8BFA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376949" y="4965192"/>
              <a:ext cx="20944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شرط لبروز موسكو "روماً ثالثة" ونهاية التاريخ</a:t>
              </a:r>
            </a:p>
          </p:txBody>
        </p:sp>
      </p:grpSp>
      <p:sp>
        <p:nvSpPr>
          <p:cNvPr id="32" name="Rounded Rectangle 31"/>
          <p:cNvSpPr/>
          <p:nvPr/>
        </p:nvSpPr>
        <p:spPr>
          <a:xfrm>
            <a:off x="457200" y="6263640"/>
            <a:ext cx="1124712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الكبرى: حتى لو انتصرت إيران، فإن هذا يخدم الأخروية التسريعية — لأن إيران المنتصرة تتحوّل إلى "يأجوج" في النبوءة.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التنبؤات المستخلصة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يمكن توقّعه في الأفق الزمني القريب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قراءة في منطق الأخرويات التي تُحرّك لاعبين رئيسيين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التوقعات الكبرى للمرحلة القادمة (١/٢)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9FCB2B9-8A54-C5CC-6155-4A3B003BD882}"/>
              </a:ext>
            </a:extLst>
          </p:cNvPr>
          <p:cNvGrpSpPr/>
          <p:nvPr/>
        </p:nvGrpSpPr>
        <p:grpSpPr>
          <a:xfrm flipH="1">
            <a:off x="457200" y="1005840"/>
            <a:ext cx="11247120" cy="5212080"/>
            <a:chOff x="457200" y="1005840"/>
            <a:chExt cx="11247120" cy="5212080"/>
          </a:xfrm>
        </p:grpSpPr>
        <p:sp>
          <p:nvSpPr>
            <p:cNvPr id="4" name="Rounded Rectangle 3"/>
            <p:cNvSpPr/>
            <p:nvPr/>
          </p:nvSpPr>
          <p:spPr>
            <a:xfrm>
              <a:off x="457200" y="1005840"/>
              <a:ext cx="5486400" cy="2468880"/>
            </a:xfrm>
            <a:prstGeom prst="roundRect">
              <a:avLst/>
            </a:prstGeom>
            <a:solidFill>
              <a:srgbClr val="E3F2F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4846320" y="1188720"/>
              <a:ext cx="548640" cy="548640"/>
            </a:xfrm>
            <a:prstGeom prst="ellipse">
              <a:avLst/>
            </a:prstGeom>
            <a:solidFill>
              <a:srgbClr val="0D47A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2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١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31520" y="1280160"/>
              <a:ext cx="40233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0D47A1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القوات البرية والتجنيد الإجباري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31520" y="1920240"/>
              <a:ext cx="49377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الانتشار البري يستدعي التجنيد الإجباري الذي يُشعل احتجاجات داخلية — وصفة للحرب الأهلية الأمريكية.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217920" y="1005840"/>
              <a:ext cx="5486400" cy="2468880"/>
            </a:xfrm>
            <a:prstGeom prst="roundRect">
              <a:avLst/>
            </a:prstGeom>
            <a:solidFill>
              <a:srgbClr val="FFF8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0607040" y="1188720"/>
              <a:ext cx="548640" cy="548640"/>
            </a:xfrm>
            <a:prstGeom prst="ellipse">
              <a:avLst/>
            </a:prstGeom>
            <a:solidFill>
              <a:srgbClr val="BF8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2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٢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92240" y="1280160"/>
              <a:ext cx="40233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BF8F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انهيار اقتصادات الخليج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92240" y="1920240"/>
              <a:ext cx="49377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تدمير الخليج مخطط أخروياً — إسرائيل الكبرى تحتاج إلى استيعاب أجزاء من شبه الجزيرة.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57200" y="3749040"/>
              <a:ext cx="5486400" cy="246888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846320" y="3931920"/>
              <a:ext cx="548640" cy="548640"/>
            </a:xfrm>
            <a:prstGeom prst="ellipse">
              <a:avLst/>
            </a:prstGeom>
            <a:solidFill>
              <a:srgbClr val="B71C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2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٣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1520" y="4023360"/>
              <a:ext cx="40233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B71C1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دخول تركيا والسعودية الحرب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1520" y="4663440"/>
              <a:ext cx="49377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كلتاهما قوى تقف في وجه التمدّد الإقليمي — مشاركتهما ستُضعفهما استراتيجياً.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217920" y="3749040"/>
              <a:ext cx="5486400" cy="2468880"/>
            </a:xfrm>
            <a:prstGeom prst="roundRect">
              <a:avLst/>
            </a:prstGeom>
            <a:solidFill>
              <a:srgbClr val="F3E5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10607040" y="3931920"/>
              <a:ext cx="548640" cy="548640"/>
            </a:xfrm>
            <a:prstGeom prst="ellipse">
              <a:avLst/>
            </a:prstGeom>
            <a:solidFill>
              <a:srgbClr val="4A148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2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٤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492240" y="4023360"/>
              <a:ext cx="40233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4A148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تدمير المسجد الأقصى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92240" y="4663440"/>
              <a:ext cx="49377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الشرط الأخروي الأكثر حرفيةً — التنبؤ الذي يتوقف عليه صواب التحليل برمّته.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التوقعات الكبرى للمرحلة القادمة (٢/٢)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B169E46-77F5-0244-D7DA-53138305386E}"/>
              </a:ext>
            </a:extLst>
          </p:cNvPr>
          <p:cNvGrpSpPr/>
          <p:nvPr/>
        </p:nvGrpSpPr>
        <p:grpSpPr>
          <a:xfrm flipH="1">
            <a:off x="457200" y="1005840"/>
            <a:ext cx="11247120" cy="5212080"/>
            <a:chOff x="457200" y="1005840"/>
            <a:chExt cx="11247120" cy="5212080"/>
          </a:xfrm>
        </p:grpSpPr>
        <p:sp>
          <p:nvSpPr>
            <p:cNvPr id="4" name="Rounded Rectangle 3"/>
            <p:cNvSpPr/>
            <p:nvPr/>
          </p:nvSpPr>
          <p:spPr>
            <a:xfrm>
              <a:off x="457200" y="1005840"/>
              <a:ext cx="5486400" cy="2468880"/>
            </a:xfrm>
            <a:prstGeom prst="roundRect">
              <a:avLst/>
            </a:prstGeom>
            <a:solidFill>
              <a:srgbClr val="FFF3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4846320" y="1188720"/>
              <a:ext cx="548640" cy="548640"/>
            </a:xfrm>
            <a:prstGeom prst="ellipse">
              <a:avLst/>
            </a:prstGeom>
            <a:solidFill>
              <a:srgbClr val="E651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2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٥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31520" y="1280160"/>
              <a:ext cx="40233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E651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صعود فارس وتنشيط الهوية الفارسية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31520" y="1920240"/>
              <a:ext cx="49377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إيران المنتصرة تستعيد هويتها الحضارية — وهذا بالضبط هو "يأجوج" في النبوءة التسريعية.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217920" y="1005840"/>
              <a:ext cx="5486400" cy="2468880"/>
            </a:xfrm>
            <a:prstGeom prst="roundRect">
              <a:avLst/>
            </a:prstGeom>
            <a:solidFill>
              <a:srgbClr val="E8EAF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0607040" y="1188720"/>
              <a:ext cx="548640" cy="548640"/>
            </a:xfrm>
            <a:prstGeom prst="ellipse">
              <a:avLst/>
            </a:prstGeom>
            <a:solidFill>
              <a:srgbClr val="28359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2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٦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92240" y="1280160"/>
              <a:ext cx="40233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283593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إسرائيل الكبرى ونقل مراكز التكنولوجيا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92240" y="1920240"/>
              <a:ext cx="49377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شركات كإنفيديا ومايكروسوفت قد تنتقل مراكزها تدريجياً إلى إسرائيل — مركز القوة العالمية.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57200" y="3749040"/>
              <a:ext cx="5486400" cy="2468880"/>
            </a:xfrm>
            <a:prstGeom prst="roundRect">
              <a:avLst/>
            </a:prstGeom>
            <a:solidFill>
              <a:srgbClr val="FCE4E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846320" y="3931920"/>
              <a:ext cx="548640" cy="548640"/>
            </a:xfrm>
            <a:prstGeom prst="ellipse">
              <a:avLst/>
            </a:prstGeom>
            <a:solidFill>
              <a:srgbClr val="880E4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2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٧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1520" y="4023360"/>
              <a:ext cx="40233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880E4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انتصار روسيا وعودة اليونان للقسطنطينية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1520" y="4663440"/>
              <a:ext cx="49377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جزء من الأخروية الأرثوذكسية — الحرب الأوكرانية متصلة بما يجري في الشرق الأوسط.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217920" y="3749040"/>
              <a:ext cx="5486400" cy="2468880"/>
            </a:xfrm>
            <a:prstGeom prst="roundRect">
              <a:avLst/>
            </a:prstGeom>
            <a:solidFill>
              <a:srgbClr val="EFEBE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10607040" y="3931920"/>
              <a:ext cx="548640" cy="548640"/>
            </a:xfrm>
            <a:prstGeom prst="ellipse">
              <a:avLst/>
            </a:prstGeom>
            <a:solidFill>
              <a:srgbClr val="5D403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2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٨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492240" y="4023360"/>
              <a:ext cx="40233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5D4037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حرب أهلية أمريكية وانزواء الصين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92240" y="4663440"/>
              <a:ext cx="49377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كلتاهما تختفيان من مشهد الهيمنة — شرط تتفق عليه جميع الأخرويات.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الفخ الاستراتيجي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لا تستطيع أمريكا الانسحاب حتى لو أدركت الخطأ؟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البقاء يُبطئ الهزيمة — والانسحاب يُعجّل الانهيار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التنبؤات الثلاثة الكبرى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معادلة نظرية اللعبة الشاملة: الكتلة والطاقة والتنسيق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الرؤى الأخروية الكبرى عبر الحضارات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التيارات التسارعية وأهمية الهوامش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نقاط التقارب الست بين الرؤى الأخروية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مأزق المنسحب — لماذا الحرب لا تنتهي بقرار واحد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91C3D-1608-27F4-E8EB-9C768202D3E6}"/>
              </a:ext>
            </a:extLst>
          </p:cNvPr>
          <p:cNvGrpSpPr/>
          <p:nvPr/>
        </p:nvGrpSpPr>
        <p:grpSpPr>
          <a:xfrm flipH="1">
            <a:off x="457200" y="1005840"/>
            <a:ext cx="11064240" cy="3200400"/>
            <a:chOff x="457200" y="1005840"/>
            <a:chExt cx="11064240" cy="3200400"/>
          </a:xfrm>
        </p:grpSpPr>
        <p:sp>
          <p:nvSpPr>
            <p:cNvPr id="4" name="Rounded Rectangle 3"/>
            <p:cNvSpPr/>
            <p:nvPr/>
          </p:nvSpPr>
          <p:spPr>
            <a:xfrm>
              <a:off x="457200" y="1005840"/>
              <a:ext cx="5303520" cy="320040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457200" y="1005840"/>
              <a:ext cx="5303520" cy="548640"/>
            </a:xfrm>
            <a:prstGeom prst="roundRect">
              <a:avLst/>
            </a:prstGeom>
            <a:solidFill>
              <a:srgbClr val="B71C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8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إذا بقيت أمريكا في الحرب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0080" y="1737360"/>
              <a:ext cx="4937760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غياب الإرادة الشعبية
ضعف التصنيع المحلي
خسائر بشرية متصاعدة
إفلاس المنظومة العسكرية أمام حرب عصابات لا تنتهي
النهاية: هزيمة مُكلفة أو مستنقع لا حدّ له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217920" y="1005840"/>
              <a:ext cx="5303520" cy="3200400"/>
            </a:xfrm>
            <a:prstGeom prst="roundRect">
              <a:avLst/>
            </a:prstGeom>
            <a:solidFill>
              <a:srgbClr val="E3F2F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217920" y="1005840"/>
              <a:ext cx="5303520" cy="548640"/>
            </a:xfrm>
            <a:prstGeom prst="roundRect">
              <a:avLst/>
            </a:prstGeom>
            <a:solidFill>
              <a:srgbClr val="0D47A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8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إذا انسحبت أمريكا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400800" y="1737360"/>
              <a:ext cx="4937760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إيران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تُغلق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هرمز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وتفرض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جزية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على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الخليج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
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الخليج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لا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يدفع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لأمريكا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—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يدفع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لإيران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
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سوق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الأسهم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ينهار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
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الاقتصاد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الأمريكي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ينهار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
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النهاية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: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ثورة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شعبية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أشدّ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من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احتجاجات</a:t>
              </a:r>
              <a:r>
                <a:rPr sz="1400" b="0" dirty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0" dirty="0" err="1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التجنيد</a:t>
              </a:r>
              <a:endParaRPr sz="14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457200" y="4434840"/>
            <a:ext cx="11064240" cy="100584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المعادلة المقفلة: البقاء يُبطئ الهزيمة — والانسحاب يُعجّل الانهيار الاقتصادي والاجتماعي.
ومفارقة الفخ أنه — سواء كانت الحرب خطأً أم مخططاً — يُؤدّي إلى نفس النتيجة التي تتوقعها كل الأخرويات الكبرى.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5623560"/>
            <a:ext cx="11064240" cy="9144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التقارب الأخروي لا يدّعي أن كل هذا مُدبَّر من غرفة اجتماعات سرية.
يقول: حين تسعى أخرويات كبرى نحو الهدف ذاته، تصبح نقاط التقارب جاذبات للأحداث — الكون لا يحتاج مؤامرة بل تقارباً في الأخرويات.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 — المفاهيم الجوهرية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62EA02C-6847-AE22-6D2C-4A6C92564334}"/>
              </a:ext>
            </a:extLst>
          </p:cNvPr>
          <p:cNvGrpSpPr/>
          <p:nvPr/>
        </p:nvGrpSpPr>
        <p:grpSpPr>
          <a:xfrm flipH="1">
            <a:off x="457200" y="1005840"/>
            <a:ext cx="11247120" cy="5303520"/>
            <a:chOff x="457200" y="1005840"/>
            <a:chExt cx="11247120" cy="5303520"/>
          </a:xfrm>
        </p:grpSpPr>
        <p:sp>
          <p:nvSpPr>
            <p:cNvPr id="4" name="Rounded Rectangle 3"/>
            <p:cNvSpPr/>
            <p:nvPr/>
          </p:nvSpPr>
          <p:spPr>
            <a:xfrm>
              <a:off x="457200" y="1005840"/>
              <a:ext cx="5486400" cy="1645920"/>
            </a:xfrm>
            <a:prstGeom prst="roundRect">
              <a:avLst/>
            </a:prstGeom>
            <a:solidFill>
              <a:srgbClr val="E8F5E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212080" y="1143000"/>
              <a:ext cx="411480" cy="411480"/>
            </a:xfrm>
            <a:prstGeom prst="ellipse">
              <a:avLst/>
            </a:prstGeom>
            <a:solidFill>
              <a:srgbClr val="1B5E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6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✓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0080" y="1143000"/>
              <a:ext cx="44805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1" dirty="0" err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الأخروية</a:t>
              </a:r>
              <a:r>
                <a:rPr sz="1400" b="1" dirty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1" dirty="0" err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أقوى</a:t>
              </a:r>
              <a:r>
                <a:rPr sz="1400" b="1" dirty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1" dirty="0" err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آلية</a:t>
              </a:r>
              <a:r>
                <a:rPr sz="1400" b="1" dirty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1" dirty="0" err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تنسيق</a:t>
              </a:r>
              <a:r>
                <a:rPr sz="1400" b="1" dirty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1" dirty="0" err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في</a:t>
              </a:r>
              <a:r>
                <a:rPr sz="1400" b="1" dirty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400" b="1" dirty="0" err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التاريخ</a:t>
              </a:r>
              <a:r>
                <a:rPr sz="1400" b="1" dirty="0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40080" y="1600200"/>
              <a:ext cx="51206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تُزوّد كل لاعب بسيناريو يعرف فيه دوره — وتتجاوز الحدود والأجيال. التنسيق يُساوي أربعة أضعاف الكتلة.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217920" y="1005840"/>
              <a:ext cx="5486400" cy="1645920"/>
            </a:xfrm>
            <a:prstGeom prst="roundRect">
              <a:avLst/>
            </a:prstGeom>
            <a:solidFill>
              <a:srgbClr val="E8F5E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0972800" y="1143000"/>
              <a:ext cx="411480" cy="411480"/>
            </a:xfrm>
            <a:prstGeom prst="ellipse">
              <a:avLst/>
            </a:prstGeom>
            <a:solidFill>
              <a:srgbClr val="1A4A2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6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✓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00800" y="1143000"/>
              <a:ext cx="44805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1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الهامش المتطرف يقود المركز السائد: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00800" y="1600200"/>
              <a:ext cx="51206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التيار التسريعي أقل عدداً لكن أعلى طاقةً — من يُريد فهم الأحداث يُركّز على الهامش.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57200" y="2834640"/>
              <a:ext cx="5486400" cy="1645920"/>
            </a:xfrm>
            <a:prstGeom prst="roundRect">
              <a:avLst/>
            </a:prstGeom>
            <a:solidFill>
              <a:srgbClr val="FFF8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212080" y="2971800"/>
              <a:ext cx="411480" cy="411480"/>
            </a:xfrm>
            <a:prstGeom prst="ellipse">
              <a:avLst/>
            </a:prstGeom>
            <a:solidFill>
              <a:srgbClr val="BF8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6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!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40080" y="2971800"/>
              <a:ext cx="44805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1">
                  <a:solidFill>
                    <a:srgbClr val="BF8F0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نقاط التقارب الست — أحداث شبه محتومة: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0080" y="3429000"/>
              <a:ext cx="51206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الهيكل الثالث، ودور إيران كيأجوج، وانزواء أمريكا — أحداث لا يعارضها أحد من اللاعبين الأخرويين.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217920" y="2834640"/>
              <a:ext cx="5486400" cy="164592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10972800" y="2971800"/>
              <a:ext cx="411480" cy="411480"/>
            </a:xfrm>
            <a:prstGeom prst="ellipse">
              <a:avLst/>
            </a:prstGeom>
            <a:solidFill>
              <a:srgbClr val="B71C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6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!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400800" y="2971800"/>
              <a:ext cx="44805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1">
                  <a:solidFill>
                    <a:srgbClr val="B71C1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التنبؤ الثالث هو الاختبار الفعلي للنظرية: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00800" y="3429000"/>
              <a:ext cx="51206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إذا لم يُدمَّر المسجد الأقصى، فالتحليل الأخروي بالكامل يفقد قدرته التنبؤية.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457200" y="4663440"/>
              <a:ext cx="5486400" cy="1645920"/>
            </a:xfrm>
            <a:prstGeom prst="roundRect">
              <a:avLst/>
            </a:prstGeom>
            <a:solidFill>
              <a:srgbClr val="F3E5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5212080" y="4800600"/>
              <a:ext cx="411480" cy="411480"/>
            </a:xfrm>
            <a:prstGeom prst="ellipse">
              <a:avLst/>
            </a:prstGeom>
            <a:solidFill>
              <a:srgbClr val="4A148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6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!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40080" y="4800600"/>
              <a:ext cx="44805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1">
                  <a:solidFill>
                    <a:srgbClr val="4A148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فخ الحرب لا مخرج منه بالانسحاب: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0080" y="5257800"/>
              <a:ext cx="51206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البقاء هزيمة بطيئة. الانسحاب انهيار فوري. كلا المسارَين يخدمان الأخرويات.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6217920" y="4663440"/>
              <a:ext cx="5486400" cy="1645920"/>
            </a:xfrm>
            <a:prstGeom prst="roundRect">
              <a:avLst/>
            </a:prstGeom>
            <a:solidFill>
              <a:srgbClr val="E8EAF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10972800" y="4800600"/>
              <a:ext cx="411480" cy="411480"/>
            </a:xfrm>
            <a:prstGeom prst="ellipse">
              <a:avLst/>
            </a:prstGeom>
            <a:solidFill>
              <a:srgbClr val="28359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6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→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400800" y="4800600"/>
              <a:ext cx="44805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400" b="1">
                  <a:solidFill>
                    <a:srgbClr val="283593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الحرب لا تُفسَّر بجيوسياسة الموارد وحدها: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400800" y="5257800"/>
              <a:ext cx="51206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2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من يُريد التنبؤ يُضيف قراءة السيناريوهات الأخروية لمن يُحرّكون القرار الفعلي.</a:t>
              </a:r>
            </a:p>
          </p:txBody>
        </p:sp>
      </p:grpSp>
      <p:sp>
        <p:nvSpPr>
          <p:cNvPr id="28" name="Rectangle 2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الثاني عشر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200400"/>
            <a:ext cx="94183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التقارب الأخروي وتطبيقاته
على الأحداث الجيوسياسية الراهنة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4572000"/>
            <a:ext cx="8503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الجيوسياسة التطبيقية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التنبؤات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تنبؤات تُشكّل إطار الصراع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من منظور الموارد النفطية أو موازين القوى التقليدية
بل من تحليل الأخرويات المتقاطعة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التنبؤات الثلاثة الكبرى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003680-5EAF-EF8F-40CA-C85D3299F61E}"/>
              </a:ext>
            </a:extLst>
          </p:cNvPr>
          <p:cNvGrpSpPr/>
          <p:nvPr/>
        </p:nvGrpSpPr>
        <p:grpSpPr>
          <a:xfrm flipH="1">
            <a:off x="777240" y="1188720"/>
            <a:ext cx="11064240" cy="4754880"/>
            <a:chOff x="777240" y="1188720"/>
            <a:chExt cx="11064240" cy="4754880"/>
          </a:xfrm>
        </p:grpSpPr>
        <p:sp>
          <p:nvSpPr>
            <p:cNvPr id="4" name="Rounded Rectangle 3"/>
            <p:cNvSpPr/>
            <p:nvPr/>
          </p:nvSpPr>
          <p:spPr>
            <a:xfrm>
              <a:off x="777240" y="1188720"/>
              <a:ext cx="3474720" cy="4754880"/>
            </a:xfrm>
            <a:prstGeom prst="roundRect">
              <a:avLst/>
            </a:prstGeom>
            <a:solidFill>
              <a:srgbClr val="E3F2F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148840" y="1463040"/>
              <a:ext cx="731520" cy="731520"/>
            </a:xfrm>
            <a:prstGeom prst="ellipse">
              <a:avLst/>
            </a:prstGeom>
            <a:solidFill>
              <a:srgbClr val="0D47A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3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١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600200" y="2377440"/>
              <a:ext cx="1828800" cy="365760"/>
            </a:xfrm>
            <a:prstGeom prst="roundRect">
              <a:avLst/>
            </a:prstGeom>
            <a:solidFill>
              <a:srgbClr val="0D47A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3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التنبؤ الأول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60120" y="2926080"/>
              <a:ext cx="31089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000" b="1">
                  <a:solidFill>
                    <a:srgbClr val="0D47A1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التجنيد الإجباري الأمريكي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60120" y="3566160"/>
              <a:ext cx="3108960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ستُرسل أمريكا قوات برية إلى إيران — وهذا يعني بالضرورة إعادة العمل بالتجنيد الإجباري، الذي سيُشعل موجة احتجاجات داخلية غير مسبوقة.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572000" y="1188720"/>
              <a:ext cx="3474720" cy="4754880"/>
            </a:xfrm>
            <a:prstGeom prst="roundRect">
              <a:avLst/>
            </a:prstGeom>
            <a:solidFill>
              <a:srgbClr val="E8F5E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943600" y="1463040"/>
              <a:ext cx="731520" cy="731520"/>
            </a:xfrm>
            <a:prstGeom prst="ellipse">
              <a:avLst/>
            </a:prstGeom>
            <a:solidFill>
              <a:srgbClr val="1B5E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3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٢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394960" y="2377440"/>
              <a:ext cx="1828800" cy="365760"/>
            </a:xfrm>
            <a:prstGeom prst="roundRect">
              <a:avLst/>
            </a:prstGeom>
            <a:solidFill>
              <a:srgbClr val="1B5E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3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التنبؤ الثاني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54880" y="2926080"/>
              <a:ext cx="31089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000" b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لن تُستخدم الأسلحة النووية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54880" y="3566160"/>
              <a:ext cx="3108960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على الرغم من حدة الصراع، لن تلجأ إسرائيل ولا أمريكا إلى الأسلحة النووية في هذا الصراع تحديداً — وللأخرويات الدينية دور في ذلك.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8366760" y="1188720"/>
              <a:ext cx="3474720" cy="475488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9738360" y="1463040"/>
              <a:ext cx="731520" cy="731520"/>
            </a:xfrm>
            <a:prstGeom prst="ellipse">
              <a:avLst/>
            </a:prstGeom>
            <a:solidFill>
              <a:srgbClr val="B71C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32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٣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9189720" y="2377440"/>
              <a:ext cx="1828800" cy="365760"/>
            </a:xfrm>
            <a:prstGeom prst="roundRect">
              <a:avLst/>
            </a:prstGeom>
            <a:solidFill>
              <a:srgbClr val="B71C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3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التنبؤ الثالث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549640" y="2926080"/>
              <a:ext cx="31089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000" b="1">
                  <a:solidFill>
                    <a:srgbClr val="B71C1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تدمير المسجد الأقصى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549640" y="3566160"/>
              <a:ext cx="3108960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4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المسجد الأقصى — ثالث أقدس البقاع الإسلامية — سيُدمَّر في سياق هذه الحرب، فتحاً للطريق أمام بناء الهيكل الثالث.</a:t>
              </a: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914400" y="6126480"/>
            <a:ext cx="10332720" cy="50292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المحوري: لماذا هذه الحرب أصلاً؟ لا توجد إجابة مقنعة جيوسياسياً — لكن الأخرويات المتقاطعة تُجيب.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القانون العالمي لنظرية اللعبة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الكتلة والطاقة والتنسيق — صيغة الانتصار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الإطار النظري الذي يُفسّر كيف تكسب الفرق
أياً كانت طبيعة اللعبة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القانون العالمي لنظرية اللعبة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7F2D39E-9E90-A522-500E-511E34035153}"/>
              </a:ext>
            </a:extLst>
          </p:cNvPr>
          <p:cNvGrpSpPr/>
          <p:nvPr/>
        </p:nvGrpSpPr>
        <p:grpSpPr>
          <a:xfrm flipH="1">
            <a:off x="1280159" y="1097280"/>
            <a:ext cx="8869680" cy="1005840"/>
            <a:chOff x="731520" y="1097280"/>
            <a:chExt cx="8869680" cy="1005840"/>
          </a:xfrm>
        </p:grpSpPr>
        <p:sp>
          <p:nvSpPr>
            <p:cNvPr id="4" name="Rounded Rectangle 3"/>
            <p:cNvSpPr/>
            <p:nvPr/>
          </p:nvSpPr>
          <p:spPr>
            <a:xfrm>
              <a:off x="731520" y="1097280"/>
              <a:ext cx="1737360" cy="1005840"/>
            </a:xfrm>
            <a:prstGeom prst="roundRect">
              <a:avLst/>
            </a:prstGeom>
            <a:solidFill>
              <a:srgbClr val="E8EAF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31520" y="1231136"/>
              <a:ext cx="17373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600" b="1">
                  <a:solidFill>
                    <a:srgbClr val="283593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كتلة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31520" y="1688336"/>
              <a:ext cx="173736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عدد المشاركين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60320" y="1276856"/>
              <a:ext cx="4572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3600" b="1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×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108960" y="1097280"/>
              <a:ext cx="1737360" cy="100584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08960" y="1231136"/>
              <a:ext cx="17373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600" b="1">
                  <a:solidFill>
                    <a:srgbClr val="B71C1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طاقة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108960" y="1688336"/>
              <a:ext cx="173736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الدافع والالتزام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937760" y="1276856"/>
              <a:ext cx="4572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3600" b="1" dirty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×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5486400" y="1097280"/>
              <a:ext cx="1737360" cy="1005840"/>
            </a:xfrm>
            <a:prstGeom prst="roundRect">
              <a:avLst/>
            </a:prstGeom>
            <a:solidFill>
              <a:srgbClr val="E8F5E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86400" y="1231136"/>
              <a:ext cx="17373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600" b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تنسيق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486400" y="1688336"/>
              <a:ext cx="173736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التزامن والتعاون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15200" y="1276856"/>
              <a:ext cx="4572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3600" b="1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=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7863840" y="1097280"/>
              <a:ext cx="1737360" cy="1005840"/>
            </a:xfrm>
            <a:prstGeom prst="roundRect">
              <a:avLst/>
            </a:prstGeom>
            <a:solidFill>
              <a:srgbClr val="FFF8E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63840" y="1231136"/>
              <a:ext cx="17373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2600" b="1">
                  <a:solidFill>
                    <a:srgbClr val="B8860B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انتصار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863840" y="1688336"/>
              <a:ext cx="173736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2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النتيجة الحاسمة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13F58F-C959-B027-0B06-343C849E17E3}"/>
              </a:ext>
            </a:extLst>
          </p:cNvPr>
          <p:cNvGrpSpPr/>
          <p:nvPr/>
        </p:nvGrpSpPr>
        <p:grpSpPr>
          <a:xfrm flipH="1">
            <a:off x="548640" y="2560320"/>
            <a:ext cx="11064238" cy="3977640"/>
            <a:chOff x="548640" y="2560320"/>
            <a:chExt cx="11064238" cy="3977640"/>
          </a:xfrm>
        </p:grpSpPr>
        <p:sp>
          <p:nvSpPr>
            <p:cNvPr id="19" name="Rounded Rectangle 18"/>
            <p:cNvSpPr/>
            <p:nvPr/>
          </p:nvSpPr>
          <p:spPr>
            <a:xfrm>
              <a:off x="548640" y="2560320"/>
              <a:ext cx="3566160" cy="1828800"/>
            </a:xfrm>
            <a:prstGeom prst="roundRect">
              <a:avLst/>
            </a:prstGeom>
            <a:solidFill>
              <a:srgbClr val="E8EAF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3108960" y="2651760"/>
              <a:ext cx="822960" cy="411480"/>
            </a:xfrm>
            <a:prstGeom prst="roundRect">
              <a:avLst/>
            </a:prstGeom>
            <a:solidFill>
              <a:srgbClr val="28359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6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×1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31520" y="2743200"/>
              <a:ext cx="237744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600" b="1" dirty="0" err="1">
                  <a:solidFill>
                    <a:srgbClr val="283593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الكتلة</a:t>
              </a:r>
              <a:r>
                <a:rPr sz="1600" b="1" dirty="0">
                  <a:solidFill>
                    <a:srgbClr val="283593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— </a:t>
              </a:r>
              <a:r>
                <a:rPr sz="1600" b="1" dirty="0" err="1">
                  <a:solidFill>
                    <a:srgbClr val="283593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مرة</a:t>
              </a:r>
              <a:r>
                <a:rPr sz="1600" b="1" dirty="0">
                  <a:solidFill>
                    <a:srgbClr val="283593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 </a:t>
              </a:r>
              <a:r>
                <a:rPr sz="1600" b="1" dirty="0" err="1">
                  <a:solidFill>
                    <a:srgbClr val="283593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واحدة</a:t>
              </a:r>
              <a:endParaRPr sz="1600" b="1" dirty="0">
                <a:solidFill>
                  <a:srgbClr val="283593"/>
                </a:solidFill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31520" y="3246120"/>
              <a:ext cx="320040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3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الأعداد وحدها لا تكفي — الكثير بلا هدف جمع بلا معنى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297679" y="2560320"/>
              <a:ext cx="3566160" cy="182880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6857999" y="2651760"/>
              <a:ext cx="822960" cy="411480"/>
            </a:xfrm>
            <a:prstGeom prst="roundRect">
              <a:avLst/>
            </a:prstGeom>
            <a:solidFill>
              <a:srgbClr val="B71C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6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×2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480559" y="2743200"/>
              <a:ext cx="237744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600" b="1">
                  <a:solidFill>
                    <a:srgbClr val="B71C1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الطاقة — ضعف الكتلة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480559" y="3246120"/>
              <a:ext cx="320040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3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الدافع للفوز أقوى مضاعفاً من العدد. الفريق المؤمن بهدفه يتفوق على الأكبر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8046718" y="2560320"/>
              <a:ext cx="3566160" cy="1828800"/>
            </a:xfrm>
            <a:prstGeom prst="roundRect">
              <a:avLst/>
            </a:prstGeom>
            <a:solidFill>
              <a:srgbClr val="E8F5E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10607038" y="2651760"/>
              <a:ext cx="822960" cy="411480"/>
            </a:xfrm>
            <a:prstGeom prst="roundRect">
              <a:avLst/>
            </a:prstGeom>
            <a:solidFill>
              <a:srgbClr val="1B5E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6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×4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229598" y="2743200"/>
              <a:ext cx="237744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600" b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التنسيق — أربعة أضعاف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29598" y="3246120"/>
              <a:ext cx="320040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3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الأهم على الإطلاق. فريق صغير منسجم يهزم جيشاً غير منظّم مراراً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14400" y="4663440"/>
              <a:ext cx="1033272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sz="1800" b="1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السؤال: ما الذي يُعظّم التنسيق والطاقة معاً عبر الزمن والحدود والأجيال؟</a:t>
              </a: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548640" y="5212080"/>
              <a:ext cx="3566160" cy="1325880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rgbClr val="6B635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291840" y="5257800"/>
              <a:ext cx="640080" cy="320040"/>
            </a:xfrm>
            <a:prstGeom prst="roundRect">
              <a:avLst/>
            </a:prstGeom>
            <a:solidFill>
              <a:srgbClr val="6B635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1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85800" y="5257800"/>
              <a:ext cx="25603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600" b="1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القائد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85800" y="5577840"/>
              <a:ext cx="32918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200" b="0">
                  <a:solidFill>
                    <a:srgbClr val="6B6354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الزعامة الكاريزمية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5800" y="5852160"/>
              <a:ext cx="329184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1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يوحّد الفريق ويُعظّم الطاقة — لكنه يموت وتموت معه وحدة الفريق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4297679" y="5212080"/>
              <a:ext cx="3566160" cy="1325880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rgbClr val="5D403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7040879" y="5257800"/>
              <a:ext cx="640080" cy="320040"/>
            </a:xfrm>
            <a:prstGeom prst="roundRect">
              <a:avLst/>
            </a:prstGeom>
            <a:solidFill>
              <a:srgbClr val="5D403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2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434839" y="5257800"/>
              <a:ext cx="25603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600" b="1">
                  <a:solidFill>
                    <a:srgbClr val="5D4037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الدم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34839" y="5577840"/>
              <a:ext cx="32918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200" b="0">
                  <a:solidFill>
                    <a:srgbClr val="5D4037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الرابطة الأسرية والعرقية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434839" y="5852160"/>
              <a:ext cx="329184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1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تضامن طبيعي — لكنه لا يتجاوز الحدود العرقية ولا الأجيال البعيدة</a:t>
              </a: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8046718" y="5212080"/>
              <a:ext cx="3566160" cy="1325880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rgbClr val="1A4A2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10789918" y="5257800"/>
              <a:ext cx="640080" cy="320040"/>
            </a:xfrm>
            <a:prstGeom prst="roundRect">
              <a:avLst/>
            </a:prstGeom>
            <a:solidFill>
              <a:srgbClr val="1A4A2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 rtl="1"/>
              <a:r>
                <a:rPr sz="1400" b="1">
                  <a:solidFill>
                    <a:srgbClr val="FFFFFF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3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183878" y="5257800"/>
              <a:ext cx="25603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600" b="1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السردية الأخروية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183878" y="5577840"/>
              <a:ext cx="32918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200" b="0">
                  <a:solidFill>
                    <a:srgbClr val="1A4A2A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الرواية الكاملة عن نهاية العالم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183878" y="5852160"/>
              <a:ext cx="329184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1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تتجاوز الحدود والأجيال والزمن — كل فرد يعرف دوره دون أن يُسأل</a:t>
              </a:r>
            </a:p>
          </p:txBody>
        </p:sp>
      </p:grpSp>
      <p:sp>
        <p:nvSpPr>
          <p:cNvPr id="47" name="Rectangle 4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2286000"/>
            <a:ext cx="94183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الأخروية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نظام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تشغيل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لمجتمع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بأكمله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تُزوّده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بسيناريو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كامل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
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يعرف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فيه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لاعب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دوره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
من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يُتقن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قراءة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هذه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السيناريوهات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يستطيع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التنبؤ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بالأحداث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قبل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800" b="0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وقوعها</a:t>
            </a:r>
            <a:r>
              <a:rPr sz="2800" b="0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846320"/>
            <a:ext cx="10332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التقارب الأخروي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المتطرف يقود السائد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ندرس الهامش لا الوسط؟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أشد الأخرويات تطرفاً هي من تشدّ بقية المؤمنين في اتجاهها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التيار التسريعي — الهامش الذي يُحرّك المركز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2FDFEB-2AA8-13A0-281E-A5CD4311CCA9}"/>
              </a:ext>
            </a:extLst>
          </p:cNvPr>
          <p:cNvGrpSpPr/>
          <p:nvPr/>
        </p:nvGrpSpPr>
        <p:grpSpPr>
          <a:xfrm flipH="1">
            <a:off x="548640" y="1188720"/>
            <a:ext cx="10881360" cy="2743200"/>
            <a:chOff x="548640" y="1188720"/>
            <a:chExt cx="10881360" cy="2743200"/>
          </a:xfrm>
        </p:grpSpPr>
        <p:sp>
          <p:nvSpPr>
            <p:cNvPr id="4" name="Rounded Rectangle 3"/>
            <p:cNvSpPr/>
            <p:nvPr/>
          </p:nvSpPr>
          <p:spPr>
            <a:xfrm>
              <a:off x="548640" y="1188720"/>
              <a:ext cx="5303520" cy="2743200"/>
            </a:xfrm>
            <a:prstGeom prst="roundRect">
              <a:avLst/>
            </a:prstGeom>
            <a:solidFill>
              <a:srgbClr val="E8F5E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31520" y="1280160"/>
              <a:ext cx="49377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1B5E2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التيار السائد في كل دين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31520" y="1828800"/>
              <a:ext cx="4937760" cy="78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5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يؤمن بأن الله سيُحقق نهاية العالم في وقته هو.
مهمة الإنسان الصلاح الشخصي والانتظار.
لا إلحاح، لا تدخّل لتسريع الأمور، لا مواجهة مع العالم.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126480" y="1188720"/>
              <a:ext cx="5303520" cy="2743200"/>
            </a:xfrm>
            <a:prstGeom prst="roundRect">
              <a:avLst/>
            </a:prstGeom>
            <a:solidFill>
              <a:srgbClr val="FFEBE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>
                <a:latin typeface="Amiri" pitchFamily="2" charset="-78"/>
                <a:ea typeface="Amiri" pitchFamily="2" charset="-78"/>
                <a:cs typeface="Amiri" pitchFamily="2" charset="-78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09360" y="1280160"/>
              <a:ext cx="493776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2000" b="1">
                  <a:solidFill>
                    <a:srgbClr val="B71C1C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التيار التسريعي — الهامش المتطرف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309360" y="1828800"/>
              <a:ext cx="4937760" cy="78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sz="1500" b="0">
                  <a:solidFill>
                    <a:srgbClr val="2C3E50"/>
                  </a:solidFill>
                  <a:latin typeface="Amiri" pitchFamily="2" charset="-78"/>
                  <a:ea typeface="Amiri" pitchFamily="2" charset="-78"/>
                  <a:cs typeface="Amiri" pitchFamily="2" charset="-78"/>
                </a:rPr>
                <a:t>يرى أن الإيمان الحقيقي يقتضي العمل الفعلي لاستعجال مجيء المخلّص.
إنجاز الشروط التي تستدعيه بدلاً من انتظارها.
أقل عدداً لكنهم الأشد إرادةً ونشاطاً.</a:t>
              </a: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548640" y="4114800"/>
            <a:ext cx="10881360" cy="9144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الفكرة المحورية: الأخروية كمتجه قوة — أشد الأخرويات تطرفاً هي من تشدّ بقية المؤمنين في اتجاهها، لأن أصحابها يعملون بأقصى طاقة وتنسيق.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212080"/>
            <a:ext cx="10881360" cy="13716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1A4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0" y="5257800"/>
            <a:ext cx="10515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نموذج تطبيقي — حركة شاباد لوبافيتش في وارسو ١٩٣٩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623560"/>
            <a:ext cx="1051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اجتاح النازيون وارسو، نجح أتباع زعيم الحركة في تنسيق عملية إنقاذ شملت محامين أمريكيين ومسؤولين وضابطاً نازياً — أطراف على تعارض ظاهر يجمعها هدف مشترك. هذا هو قوة الأخروية المشتركة: تُنسّق أناساً يفترض أنهم خصوم عبر حدود الدولة والحرب.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1631</Words>
  <Application>Microsoft Macintosh PowerPoint</Application>
  <PresentationFormat>Widescreen</PresentationFormat>
  <Paragraphs>234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2</cp:revision>
  <dcterms:created xsi:type="dcterms:W3CDTF">2013-01-27T09:14:16Z</dcterms:created>
  <dcterms:modified xsi:type="dcterms:W3CDTF">2026-03-13T18:16:50Z</dcterms:modified>
  <cp:category/>
</cp:coreProperties>
</file>